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a8bcadfa4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a8bcadfa4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a8bcadfa4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a8bcadfa4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a8bcadfa4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a8bcadfa4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Items: Individual Test questions</a:t>
            </a:r>
            <a:endParaRPr/>
          </a:p>
          <a:p>
            <a:pPr indent="0" lvl="0" marL="0" rtl="0" algn="l">
              <a:spcBef>
                <a:spcPts val="0"/>
              </a:spcBef>
              <a:spcAft>
                <a:spcPts val="0"/>
              </a:spcAft>
              <a:buNone/>
            </a:pPr>
            <a:r>
              <a:rPr lang="en"/>
              <a:t>Tests: Groups of items come together to form a test</a:t>
            </a:r>
            <a:endParaRPr/>
          </a:p>
          <a:p>
            <a:pPr indent="0" lvl="0" marL="0" rtl="0" algn="l">
              <a:spcBef>
                <a:spcPts val="0"/>
              </a:spcBef>
              <a:spcAft>
                <a:spcPts val="0"/>
              </a:spcAft>
              <a:buNone/>
            </a:pPr>
            <a:r>
              <a:rPr lang="en"/>
              <a:t>Test-taker: A user (user account), </a:t>
            </a:r>
            <a:endParaRPr/>
          </a:p>
          <a:p>
            <a:pPr indent="0" lvl="0" marL="0" rtl="0" algn="l">
              <a:spcBef>
                <a:spcPts val="0"/>
              </a:spcBef>
              <a:spcAft>
                <a:spcPts val="0"/>
              </a:spcAft>
              <a:buNone/>
            </a:pPr>
            <a:r>
              <a:rPr lang="en"/>
              <a:t>Groups: a group of test-takers, used to easily group test-takers into classes, and then assign that class to a specific test</a:t>
            </a:r>
            <a:endParaRPr/>
          </a:p>
          <a:p>
            <a:pPr indent="0" lvl="0" marL="0" rtl="0" algn="l">
              <a:spcBef>
                <a:spcPts val="0"/>
              </a:spcBef>
              <a:spcAft>
                <a:spcPts val="0"/>
              </a:spcAft>
              <a:buNone/>
            </a:pPr>
            <a:r>
              <a:rPr lang="en"/>
              <a:t>Deliveries: A published test, complete with assigned test time. Deliverables can’t be edited once published</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a8bcadfa48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a8bcadfa48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rgbClr val="595959"/>
                </a:solidFill>
              </a:rPr>
              <a:t>Development:</a:t>
            </a:r>
            <a:endParaRPr sz="1200">
              <a:solidFill>
                <a:srgbClr val="595959"/>
              </a:solidFill>
            </a:endParaRPr>
          </a:p>
          <a:p>
            <a:pPr indent="0" lvl="0" marL="0" rtl="0" algn="l">
              <a:lnSpc>
                <a:spcPct val="115000"/>
              </a:lnSpc>
              <a:spcBef>
                <a:spcPts val="1600"/>
              </a:spcBef>
              <a:spcAft>
                <a:spcPts val="0"/>
              </a:spcAft>
              <a:buNone/>
            </a:pPr>
            <a:r>
              <a:rPr lang="en" sz="1200">
                <a:solidFill>
                  <a:srgbClr val="595959"/>
                </a:solidFill>
              </a:rPr>
              <a:t>Only development on our end is test display and controls</a:t>
            </a:r>
            <a:endParaRPr sz="1200">
              <a:solidFill>
                <a:srgbClr val="595959"/>
              </a:solidFill>
            </a:endParaRPr>
          </a:p>
          <a:p>
            <a:pPr indent="0" lvl="0" marL="0" rtl="0" algn="l">
              <a:lnSpc>
                <a:spcPct val="115000"/>
              </a:lnSpc>
              <a:spcBef>
                <a:spcPts val="1600"/>
              </a:spcBef>
              <a:spcAft>
                <a:spcPts val="0"/>
              </a:spcAft>
              <a:buNone/>
            </a:pPr>
            <a:r>
              <a:rPr lang="en" sz="1200">
                <a:solidFill>
                  <a:srgbClr val="595959"/>
                </a:solidFill>
              </a:rPr>
              <a:t>Headset hardware:</a:t>
            </a:r>
            <a:endParaRPr sz="1200">
              <a:solidFill>
                <a:srgbClr val="595959"/>
              </a:solidFill>
            </a:endParaRPr>
          </a:p>
          <a:p>
            <a:pPr indent="0" lvl="0" marL="0" rtl="0" algn="l">
              <a:lnSpc>
                <a:spcPct val="115000"/>
              </a:lnSpc>
              <a:spcBef>
                <a:spcPts val="1600"/>
              </a:spcBef>
              <a:spcAft>
                <a:spcPts val="0"/>
              </a:spcAft>
              <a:buNone/>
            </a:pPr>
            <a:r>
              <a:rPr lang="en" sz="1200">
                <a:solidFill>
                  <a:srgbClr val="595959"/>
                </a:solidFill>
              </a:rPr>
              <a:t>Resources meaning processor, RAM, storage</a:t>
            </a:r>
            <a:endParaRPr sz="1200">
              <a:solidFill>
                <a:srgbClr val="595959"/>
              </a:solidFill>
            </a:endParaRPr>
          </a:p>
          <a:p>
            <a:pPr indent="0" lvl="0" marL="0" rtl="0" algn="l">
              <a:lnSpc>
                <a:spcPct val="115000"/>
              </a:lnSpc>
              <a:spcBef>
                <a:spcPts val="1600"/>
              </a:spcBef>
              <a:spcAft>
                <a:spcPts val="0"/>
              </a:spcAft>
              <a:buNone/>
            </a:pPr>
            <a:r>
              <a:t/>
            </a:r>
            <a:endParaRPr sz="1200">
              <a:solidFill>
                <a:srgbClr val="595959"/>
              </a:solidFill>
            </a:endParaRPr>
          </a:p>
          <a:p>
            <a:pPr indent="0" lvl="0" marL="0" rtl="0" algn="l">
              <a:lnSpc>
                <a:spcPct val="115000"/>
              </a:lnSpc>
              <a:spcBef>
                <a:spcPts val="1600"/>
              </a:spcBef>
              <a:spcAft>
                <a:spcPts val="0"/>
              </a:spcAft>
              <a:buNone/>
            </a:pPr>
            <a:r>
              <a:rPr lang="en" sz="1200">
                <a:solidFill>
                  <a:srgbClr val="595959"/>
                </a:solidFill>
              </a:rPr>
              <a:t>Proctoring required:</a:t>
            </a:r>
            <a:endParaRPr sz="1200">
              <a:solidFill>
                <a:srgbClr val="595959"/>
              </a:solidFill>
            </a:endParaRPr>
          </a:p>
          <a:p>
            <a:pPr indent="0" lvl="0" marL="0" rtl="0" algn="l">
              <a:lnSpc>
                <a:spcPct val="115000"/>
              </a:lnSpc>
              <a:spcBef>
                <a:spcPts val="1600"/>
              </a:spcBef>
              <a:spcAft>
                <a:spcPts val="1600"/>
              </a:spcAft>
              <a:buNone/>
            </a:pPr>
            <a:r>
              <a:rPr lang="en" sz="1200">
                <a:solidFill>
                  <a:srgbClr val="595959"/>
                </a:solidFill>
              </a:rPr>
              <a:t>TAO was designed to be accessed via any browser. Assuming the test taker can guess the institutions URL they’re hosting the server on, they could log in and take the test on a computer instead of the headset. Not sure if there would be any way to disable this. Potentially could look at detecting this, as it seems like TAO supports only using lockdown browsers?</a:t>
            </a:r>
            <a:endParaRPr sz="1200">
              <a:solidFill>
                <a:srgbClr val="595959"/>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a977a5fcf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a977a5fcf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a977a5fcfc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a977a5fcfc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https://www.taotesting.com/about-us/" TargetMode="External"/><Relationship Id="rId4" Type="http://schemas.openxmlformats.org/officeDocument/2006/relationships/hyperlink" Target="https://www.taotesting.com/products/" TargetMode="External"/><Relationship Id="rId5" Type="http://schemas.openxmlformats.org/officeDocument/2006/relationships/hyperlink" Target="https://userguide.taotesting.com/3.2/introduction/what-is-tao" TargetMode="External"/><Relationship Id="rId6"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s://www.taotesting.com/products/core/"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demo.taotesting.com/tao/Main/login"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TAO Testing Research</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TAO?</a:t>
            </a:r>
            <a:endParaRPr/>
          </a:p>
        </p:txBody>
      </p:sp>
      <p:sp>
        <p:nvSpPr>
          <p:cNvPr id="61" name="Google Shape;61;p1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a:t>
            </a:r>
            <a:r>
              <a:rPr lang="en"/>
              <a:t>open source assessment solution for education and employment” </a:t>
            </a:r>
            <a:r>
              <a:rPr lang="en" u="sng">
                <a:solidFill>
                  <a:schemeClr val="hlink"/>
                </a:solidFill>
                <a:hlinkClick r:id="rId3"/>
              </a:rPr>
              <a:t>[1]</a:t>
            </a:r>
            <a:endParaRPr/>
          </a:p>
          <a:p>
            <a:pPr indent="-317500" lvl="0" marL="457200" rtl="0" algn="l">
              <a:spcBef>
                <a:spcPts val="0"/>
              </a:spcBef>
              <a:spcAft>
                <a:spcPts val="0"/>
              </a:spcAft>
              <a:buSzPts val="1400"/>
              <a:buChar char="●"/>
            </a:pPr>
            <a:r>
              <a:rPr lang="en"/>
              <a:t>Offer multiple solutions, from free open source, premade options, to custom built solutions for schools &amp; </a:t>
            </a:r>
            <a:r>
              <a:rPr lang="en"/>
              <a:t>organizations </a:t>
            </a:r>
            <a:r>
              <a:rPr lang="en" u="sng">
                <a:solidFill>
                  <a:schemeClr val="hlink"/>
                </a:solidFill>
                <a:hlinkClick r:id="rId4"/>
              </a:rPr>
              <a:t>[2]</a:t>
            </a:r>
            <a:endParaRPr/>
          </a:p>
          <a:p>
            <a:pPr indent="-317500" lvl="0" marL="457200" rtl="0" algn="l">
              <a:spcBef>
                <a:spcPts val="0"/>
              </a:spcBef>
              <a:spcAft>
                <a:spcPts val="0"/>
              </a:spcAft>
              <a:buSzPts val="1400"/>
              <a:buChar char="●"/>
            </a:pPr>
            <a:r>
              <a:rPr lang="en"/>
              <a:t>“Developers can access the source code for their own test-creating or administering purposes, opening the user to a wide range of potential customizations.” </a:t>
            </a:r>
            <a:r>
              <a:rPr lang="en" u="sng">
                <a:solidFill>
                  <a:schemeClr val="hlink"/>
                </a:solidFill>
                <a:hlinkClick r:id="rId5"/>
              </a:rPr>
              <a:t>[3]</a:t>
            </a:r>
            <a:endParaRPr/>
          </a:p>
          <a:p>
            <a:pPr indent="-317500" lvl="0" marL="457200" rtl="0" algn="l">
              <a:spcBef>
                <a:spcPts val="0"/>
              </a:spcBef>
              <a:spcAft>
                <a:spcPts val="0"/>
              </a:spcAft>
              <a:buSzPts val="1400"/>
              <a:buChar char="●"/>
            </a:pPr>
            <a:r>
              <a:rPr lang="en"/>
              <a:t>Ran by Open Assessment Technologies (OAT)</a:t>
            </a:r>
            <a:endParaRPr/>
          </a:p>
        </p:txBody>
      </p:sp>
      <p:pic>
        <p:nvPicPr>
          <p:cNvPr id="62" name="Google Shape;62;p14"/>
          <p:cNvPicPr preferRelativeResize="0"/>
          <p:nvPr/>
        </p:nvPicPr>
        <p:blipFill>
          <a:blip r:embed="rId6">
            <a:alphaModFix/>
          </a:blip>
          <a:stretch>
            <a:fillRect/>
          </a:stretch>
        </p:blipFill>
        <p:spPr>
          <a:xfrm>
            <a:off x="5861413" y="1500175"/>
            <a:ext cx="2143125" cy="2143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Downloads</a:t>
            </a:r>
            <a:endParaRPr/>
          </a:p>
        </p:txBody>
      </p:sp>
      <p:sp>
        <p:nvSpPr>
          <p:cNvPr id="68" name="Google Shape;68;p1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OAT provides a free open source solution called “TAO Core” </a:t>
            </a:r>
            <a:r>
              <a:rPr lang="en" u="sng">
                <a:solidFill>
                  <a:schemeClr val="hlink"/>
                </a:solidFill>
                <a:hlinkClick r:id="rId3"/>
              </a:rPr>
              <a:t>[1]</a:t>
            </a:r>
            <a:r>
              <a:rPr lang="en"/>
              <a:t> </a:t>
            </a:r>
            <a:endParaRPr/>
          </a:p>
          <a:p>
            <a:pPr indent="-304800" lvl="1" marL="914400" rtl="0" algn="l">
              <a:spcBef>
                <a:spcPts val="0"/>
              </a:spcBef>
              <a:spcAft>
                <a:spcPts val="0"/>
              </a:spcAft>
              <a:buSzPts val="1200"/>
              <a:buChar char="○"/>
            </a:pPr>
            <a:r>
              <a:rPr lang="en"/>
              <a:t>This software allows you to host a server </a:t>
            </a:r>
            <a:r>
              <a:rPr lang="en"/>
              <a:t>in which</a:t>
            </a:r>
            <a:r>
              <a:rPr lang="en"/>
              <a:t> users can access this TAO via a browser.</a:t>
            </a:r>
            <a:endParaRPr/>
          </a:p>
          <a:p>
            <a:pPr indent="-304800" lvl="1" marL="914400" rtl="0" algn="l">
              <a:spcBef>
                <a:spcPts val="0"/>
              </a:spcBef>
              <a:spcAft>
                <a:spcPts val="0"/>
              </a:spcAft>
              <a:buSzPts val="1200"/>
              <a:buChar char="○"/>
            </a:pPr>
            <a:r>
              <a:rPr lang="en"/>
              <a:t>Instructors </a:t>
            </a:r>
            <a:r>
              <a:rPr lang="en"/>
              <a:t>upon</a:t>
            </a:r>
            <a:r>
              <a:rPr lang="en"/>
              <a:t> sign in will be shown the main test </a:t>
            </a:r>
            <a:r>
              <a:rPr lang="en"/>
              <a:t>constructing</a:t>
            </a:r>
            <a:r>
              <a:rPr lang="en"/>
              <a:t> page</a:t>
            </a:r>
            <a:endParaRPr/>
          </a:p>
          <a:p>
            <a:pPr indent="-304800" lvl="1" marL="914400" rtl="0" algn="l">
              <a:spcBef>
                <a:spcPts val="0"/>
              </a:spcBef>
              <a:spcAft>
                <a:spcPts val="0"/>
              </a:spcAft>
              <a:buSzPts val="1200"/>
              <a:buChar char="○"/>
            </a:pPr>
            <a:r>
              <a:rPr lang="en"/>
              <a:t>Test takers upon sign in will be prompted will </a:t>
            </a:r>
            <a:r>
              <a:rPr lang="en"/>
              <a:t>available</a:t>
            </a:r>
            <a:r>
              <a:rPr lang="en"/>
              <a:t> tests to take</a:t>
            </a:r>
            <a:endParaRPr/>
          </a:p>
          <a:p>
            <a:pPr indent="-304800" lvl="1" marL="914400" rtl="0" algn="l">
              <a:spcBef>
                <a:spcPts val="0"/>
              </a:spcBef>
              <a:spcAft>
                <a:spcPts val="0"/>
              </a:spcAft>
              <a:buSzPts val="1200"/>
              <a:buChar char="○"/>
            </a:pPr>
            <a:r>
              <a:rPr lang="en"/>
              <a:t>Windows, Linux, MacOS</a:t>
            </a:r>
            <a:endParaRPr/>
          </a:p>
        </p:txBody>
      </p:sp>
      <p:pic>
        <p:nvPicPr>
          <p:cNvPr id="69" name="Google Shape;69;p15"/>
          <p:cNvPicPr preferRelativeResize="0"/>
          <p:nvPr/>
        </p:nvPicPr>
        <p:blipFill rotWithShape="1">
          <a:blip r:embed="rId4">
            <a:alphaModFix/>
          </a:blip>
          <a:srcRect b="0" l="54143" r="0" t="0"/>
          <a:stretch/>
        </p:blipFill>
        <p:spPr>
          <a:xfrm>
            <a:off x="4639099" y="1307075"/>
            <a:ext cx="4193200" cy="2529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 TAO</a:t>
            </a:r>
            <a:endParaRPr/>
          </a:p>
        </p:txBody>
      </p:sp>
      <p:sp>
        <p:nvSpPr>
          <p:cNvPr id="75" name="Google Shape;75;p16"/>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Sign in page</a:t>
            </a:r>
            <a:endParaRPr/>
          </a:p>
          <a:p>
            <a:pPr indent="-317500" lvl="0" marL="457200" rtl="0" algn="l">
              <a:spcBef>
                <a:spcPts val="0"/>
              </a:spcBef>
              <a:spcAft>
                <a:spcPts val="0"/>
              </a:spcAft>
              <a:buSzPts val="1400"/>
              <a:buChar char="●"/>
            </a:pPr>
            <a:r>
              <a:rPr lang="en"/>
              <a:t>Main page for instructors</a:t>
            </a:r>
            <a:endParaRPr/>
          </a:p>
          <a:p>
            <a:pPr indent="-304800" lvl="1" marL="914400" rtl="0" algn="l">
              <a:spcBef>
                <a:spcPts val="0"/>
              </a:spcBef>
              <a:spcAft>
                <a:spcPts val="0"/>
              </a:spcAft>
              <a:buSzPts val="1200"/>
              <a:buChar char="○"/>
            </a:pPr>
            <a:r>
              <a:rPr lang="en"/>
              <a:t>Items</a:t>
            </a:r>
            <a:endParaRPr/>
          </a:p>
          <a:p>
            <a:pPr indent="-304800" lvl="1" marL="914400" rtl="0" algn="l">
              <a:spcBef>
                <a:spcPts val="0"/>
              </a:spcBef>
              <a:spcAft>
                <a:spcPts val="0"/>
              </a:spcAft>
              <a:buSzPts val="1200"/>
              <a:buChar char="○"/>
            </a:pPr>
            <a:r>
              <a:rPr lang="en"/>
              <a:t>Tests</a:t>
            </a:r>
            <a:endParaRPr/>
          </a:p>
          <a:p>
            <a:pPr indent="-304800" lvl="1" marL="914400" rtl="0" algn="l">
              <a:spcBef>
                <a:spcPts val="0"/>
              </a:spcBef>
              <a:spcAft>
                <a:spcPts val="0"/>
              </a:spcAft>
              <a:buSzPts val="1200"/>
              <a:buChar char="○"/>
            </a:pPr>
            <a:r>
              <a:rPr lang="en"/>
              <a:t>Test-takers</a:t>
            </a:r>
            <a:endParaRPr/>
          </a:p>
          <a:p>
            <a:pPr indent="-304800" lvl="1" marL="914400" rtl="0" algn="l">
              <a:spcBef>
                <a:spcPts val="0"/>
              </a:spcBef>
              <a:spcAft>
                <a:spcPts val="0"/>
              </a:spcAft>
              <a:buSzPts val="1200"/>
              <a:buChar char="○"/>
            </a:pPr>
            <a:r>
              <a:rPr lang="en"/>
              <a:t>Groups</a:t>
            </a:r>
            <a:endParaRPr/>
          </a:p>
          <a:p>
            <a:pPr indent="-304800" lvl="1" marL="914400" rtl="0" algn="l">
              <a:spcBef>
                <a:spcPts val="0"/>
              </a:spcBef>
              <a:spcAft>
                <a:spcPts val="0"/>
              </a:spcAft>
              <a:buSzPts val="1200"/>
              <a:buChar char="○"/>
            </a:pPr>
            <a:r>
              <a:rPr lang="en"/>
              <a:t>Deliveries</a:t>
            </a:r>
            <a:endParaRPr/>
          </a:p>
          <a:p>
            <a:pPr indent="-304800" lvl="1" marL="914400" rtl="0" algn="l">
              <a:spcBef>
                <a:spcPts val="0"/>
              </a:spcBef>
              <a:spcAft>
                <a:spcPts val="0"/>
              </a:spcAft>
              <a:buSzPts val="1200"/>
              <a:buChar char="○"/>
            </a:pPr>
            <a:r>
              <a:rPr lang="en"/>
              <a:t>Results</a:t>
            </a:r>
            <a:endParaRPr/>
          </a:p>
          <a:p>
            <a:pPr indent="-304800" lvl="1" marL="914400" rtl="0" algn="l">
              <a:spcBef>
                <a:spcPts val="0"/>
              </a:spcBef>
              <a:spcAft>
                <a:spcPts val="0"/>
              </a:spcAft>
              <a:buSzPts val="1200"/>
              <a:buChar char="○"/>
            </a:pPr>
            <a:r>
              <a:rPr lang="en"/>
              <a:t>Extra Utilities</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u="sng">
                <a:solidFill>
                  <a:schemeClr val="hlink"/>
                </a:solidFill>
                <a:hlinkClick r:id="rId3"/>
              </a:rPr>
              <a:t>Sample Server</a:t>
            </a:r>
            <a:endParaRPr/>
          </a:p>
        </p:txBody>
      </p:sp>
      <p:pic>
        <p:nvPicPr>
          <p:cNvPr id="76" name="Google Shape;76;p16"/>
          <p:cNvPicPr preferRelativeResize="0"/>
          <p:nvPr/>
        </p:nvPicPr>
        <p:blipFill rotWithShape="1">
          <a:blip r:embed="rId4">
            <a:alphaModFix/>
          </a:blip>
          <a:srcRect b="0" l="0" r="10265" t="0"/>
          <a:stretch/>
        </p:blipFill>
        <p:spPr>
          <a:xfrm>
            <a:off x="3436350" y="1273225"/>
            <a:ext cx="5546249" cy="31748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Pros and Cons of Using TAO on our Device</a:t>
            </a:r>
            <a:endParaRPr/>
          </a:p>
        </p:txBody>
      </p:sp>
      <p:sp>
        <p:nvSpPr>
          <p:cNvPr id="82" name="Google Shape;82;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Pros:</a:t>
            </a:r>
            <a:endParaRPr/>
          </a:p>
          <a:p>
            <a:pPr indent="-317500" lvl="0" marL="457200" rtl="0" algn="l">
              <a:spcBef>
                <a:spcPts val="1600"/>
              </a:spcBef>
              <a:spcAft>
                <a:spcPts val="0"/>
              </a:spcAft>
              <a:buSzPts val="1400"/>
              <a:buChar char="●"/>
            </a:pPr>
            <a:r>
              <a:rPr lang="en"/>
              <a:t>Security</a:t>
            </a:r>
            <a:endParaRPr/>
          </a:p>
          <a:p>
            <a:pPr indent="-304800" lvl="1" marL="914400" rtl="0" algn="l">
              <a:spcBef>
                <a:spcPts val="0"/>
              </a:spcBef>
              <a:spcAft>
                <a:spcPts val="0"/>
              </a:spcAft>
              <a:buSzPts val="1200"/>
              <a:buChar char="○"/>
            </a:pPr>
            <a:r>
              <a:rPr lang="en"/>
              <a:t>Setup &amp; </a:t>
            </a:r>
            <a:r>
              <a:rPr lang="en"/>
              <a:t>Operation</a:t>
            </a:r>
            <a:r>
              <a:rPr lang="en"/>
              <a:t> of servers running TAO would be the responsibility of Institutions, not us</a:t>
            </a:r>
            <a:endParaRPr/>
          </a:p>
          <a:p>
            <a:pPr indent="-304800" lvl="1" marL="914400" rtl="0" algn="l">
              <a:spcBef>
                <a:spcPts val="0"/>
              </a:spcBef>
              <a:spcAft>
                <a:spcPts val="0"/>
              </a:spcAft>
              <a:buSzPts val="1200"/>
              <a:buChar char="○"/>
            </a:pPr>
            <a:r>
              <a:rPr lang="en"/>
              <a:t>Institutions responsible for the security of their data, nothing being held by us</a:t>
            </a:r>
            <a:endParaRPr/>
          </a:p>
          <a:p>
            <a:pPr indent="-304800" lvl="1" marL="914400" rtl="0" algn="l">
              <a:spcBef>
                <a:spcPts val="0"/>
              </a:spcBef>
              <a:spcAft>
                <a:spcPts val="0"/>
              </a:spcAft>
              <a:buSzPts val="1200"/>
              <a:buChar char="○"/>
            </a:pPr>
            <a:r>
              <a:rPr lang="en"/>
              <a:t>Very little data is stored on headset</a:t>
            </a:r>
            <a:endParaRPr/>
          </a:p>
          <a:p>
            <a:pPr indent="-317500" lvl="0" marL="457200" rtl="0" algn="l">
              <a:spcBef>
                <a:spcPts val="0"/>
              </a:spcBef>
              <a:spcAft>
                <a:spcPts val="0"/>
              </a:spcAft>
              <a:buSzPts val="1400"/>
              <a:buChar char="●"/>
            </a:pPr>
            <a:r>
              <a:rPr lang="en"/>
              <a:t>Less Development on our side</a:t>
            </a:r>
            <a:endParaRPr/>
          </a:p>
          <a:p>
            <a:pPr indent="-304800" lvl="1" marL="914400" rtl="0" algn="l">
              <a:spcBef>
                <a:spcPts val="0"/>
              </a:spcBef>
              <a:spcAft>
                <a:spcPts val="0"/>
              </a:spcAft>
              <a:buSzPts val="1200"/>
              <a:buChar char="○"/>
            </a:pPr>
            <a:r>
              <a:rPr lang="en"/>
              <a:t>Test creation software already developed</a:t>
            </a:r>
            <a:endParaRPr/>
          </a:p>
          <a:p>
            <a:pPr indent="-304800" lvl="1" marL="914400" rtl="0" algn="l">
              <a:spcBef>
                <a:spcPts val="0"/>
              </a:spcBef>
              <a:spcAft>
                <a:spcPts val="0"/>
              </a:spcAft>
              <a:buSzPts val="1200"/>
              <a:buChar char="○"/>
            </a:pPr>
            <a:r>
              <a:rPr lang="en"/>
              <a:t>Test distribution already created</a:t>
            </a:r>
            <a:endParaRPr/>
          </a:p>
          <a:p>
            <a:pPr indent="-317500" lvl="0" marL="457200" rtl="0" algn="l">
              <a:spcBef>
                <a:spcPts val="0"/>
              </a:spcBef>
              <a:spcAft>
                <a:spcPts val="0"/>
              </a:spcAft>
              <a:buSzPts val="1400"/>
              <a:buChar char="●"/>
            </a:pPr>
            <a:r>
              <a:rPr lang="en"/>
              <a:t>Headset hardware can be simple</a:t>
            </a:r>
            <a:endParaRPr/>
          </a:p>
          <a:p>
            <a:pPr indent="-304800" lvl="1" marL="914400" rtl="0" algn="l">
              <a:spcBef>
                <a:spcPts val="0"/>
              </a:spcBef>
              <a:spcAft>
                <a:spcPts val="0"/>
              </a:spcAft>
              <a:buSzPts val="1200"/>
              <a:buChar char="○"/>
            </a:pPr>
            <a:r>
              <a:rPr lang="en"/>
              <a:t>A lot of </a:t>
            </a:r>
            <a:r>
              <a:rPr lang="en"/>
              <a:t>resources</a:t>
            </a:r>
            <a:r>
              <a:rPr lang="en"/>
              <a:t> isn’t required, as the headset would only need to run a browser</a:t>
            </a:r>
            <a:endParaRPr/>
          </a:p>
          <a:p>
            <a:pPr indent="0" lvl="0" marL="914400" rtl="0" algn="l">
              <a:spcBef>
                <a:spcPts val="1600"/>
              </a:spcBef>
              <a:spcAft>
                <a:spcPts val="1600"/>
              </a:spcAft>
              <a:buNone/>
            </a:pPr>
            <a:r>
              <a:t/>
            </a:r>
            <a:endParaRPr/>
          </a:p>
        </p:txBody>
      </p:sp>
      <p:sp>
        <p:nvSpPr>
          <p:cNvPr id="83" name="Google Shape;83;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a:t>
            </a:r>
            <a:endParaRPr/>
          </a:p>
          <a:p>
            <a:pPr indent="-317500" lvl="0" marL="457200" rtl="0" algn="l">
              <a:spcBef>
                <a:spcPts val="1600"/>
              </a:spcBef>
              <a:spcAft>
                <a:spcPts val="0"/>
              </a:spcAft>
              <a:buSzPts val="1400"/>
              <a:buChar char="●"/>
            </a:pPr>
            <a:r>
              <a:rPr lang="en"/>
              <a:t>Controls</a:t>
            </a:r>
            <a:endParaRPr/>
          </a:p>
          <a:p>
            <a:pPr indent="-304800" lvl="1" marL="914400" rtl="0" algn="l">
              <a:spcBef>
                <a:spcPts val="0"/>
              </a:spcBef>
              <a:spcAft>
                <a:spcPts val="0"/>
              </a:spcAft>
              <a:buSzPts val="1200"/>
              <a:buChar char="○"/>
            </a:pPr>
            <a:r>
              <a:rPr lang="en"/>
              <a:t>TAO Interface was designed to be used with a keyboard &amp; mouse</a:t>
            </a:r>
            <a:endParaRPr/>
          </a:p>
          <a:p>
            <a:pPr indent="-317500" lvl="0" marL="457200" rtl="0" algn="l">
              <a:spcBef>
                <a:spcPts val="0"/>
              </a:spcBef>
              <a:spcAft>
                <a:spcPts val="0"/>
              </a:spcAft>
              <a:buSzPts val="1400"/>
              <a:buChar char="●"/>
            </a:pPr>
            <a:r>
              <a:rPr lang="en"/>
              <a:t>Customization Required</a:t>
            </a:r>
            <a:endParaRPr/>
          </a:p>
          <a:p>
            <a:pPr indent="-304800" lvl="1" marL="914400" rtl="0" algn="l">
              <a:spcBef>
                <a:spcPts val="0"/>
              </a:spcBef>
              <a:spcAft>
                <a:spcPts val="0"/>
              </a:spcAft>
              <a:buSzPts val="1200"/>
              <a:buChar char="○"/>
            </a:pPr>
            <a:r>
              <a:rPr lang="en"/>
              <a:t>Each Institution would have to modify headsets to use their server</a:t>
            </a:r>
            <a:endParaRPr/>
          </a:p>
          <a:p>
            <a:pPr indent="-317500" lvl="0" marL="457200" rtl="0" algn="l">
              <a:spcBef>
                <a:spcPts val="0"/>
              </a:spcBef>
              <a:spcAft>
                <a:spcPts val="0"/>
              </a:spcAft>
              <a:buSzPts val="1400"/>
              <a:buChar char="●"/>
            </a:pPr>
            <a:r>
              <a:rPr lang="en"/>
              <a:t>Proctoring required</a:t>
            </a:r>
            <a:endParaRPr/>
          </a:p>
          <a:p>
            <a:pPr indent="-304800" lvl="1" marL="914400" rtl="0" algn="l">
              <a:spcBef>
                <a:spcPts val="0"/>
              </a:spcBef>
              <a:spcAft>
                <a:spcPts val="0"/>
              </a:spcAft>
              <a:buSzPts val="1200"/>
              <a:buChar char="○"/>
            </a:pPr>
            <a:r>
              <a:rPr lang="en"/>
              <a:t>User could login and take test on computer instead of through the headset</a:t>
            </a:r>
            <a:endParaRPr/>
          </a:p>
          <a:p>
            <a:pPr indent="-317500" lvl="0" marL="457200" rtl="0" algn="l">
              <a:spcBef>
                <a:spcPts val="0"/>
              </a:spcBef>
              <a:spcAft>
                <a:spcPts val="0"/>
              </a:spcAft>
              <a:buSzPts val="1400"/>
              <a:buChar char="●"/>
            </a:pPr>
            <a:r>
              <a:rPr lang="en"/>
              <a:t>Internet Connection required</a:t>
            </a:r>
            <a:endParaRPr/>
          </a:p>
          <a:p>
            <a:pPr indent="-304800" lvl="1" marL="914400" rtl="0" algn="l">
              <a:spcBef>
                <a:spcPts val="0"/>
              </a:spcBef>
              <a:spcAft>
                <a:spcPts val="0"/>
              </a:spcAft>
              <a:buSzPts val="1200"/>
              <a:buChar char="○"/>
            </a:pPr>
            <a:r>
              <a:rPr lang="en"/>
              <a:t>You’ll have to be connected to the internet to progress through the test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Key Issues with TAO</a:t>
            </a:r>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Might need a keyboard to sign in to TAO&amp;Wifi</a:t>
            </a:r>
            <a:endParaRPr sz="1800"/>
          </a:p>
          <a:p>
            <a:pPr indent="-342900" lvl="0" marL="457200" rtl="0" algn="l">
              <a:spcBef>
                <a:spcPts val="0"/>
              </a:spcBef>
              <a:spcAft>
                <a:spcPts val="0"/>
              </a:spcAft>
              <a:buSzPts val="1800"/>
              <a:buChar char="●"/>
            </a:pPr>
            <a:r>
              <a:rPr lang="en" sz="1800"/>
              <a:t>How to prevent users from taking just on a computer?</a:t>
            </a:r>
            <a:endParaRPr sz="1800"/>
          </a:p>
          <a:p>
            <a:pPr indent="-342900" lvl="0" marL="457200" rtl="0" algn="l">
              <a:spcBef>
                <a:spcPts val="0"/>
              </a:spcBef>
              <a:spcAft>
                <a:spcPts val="0"/>
              </a:spcAft>
              <a:buSzPts val="1800"/>
              <a:buChar char="●"/>
            </a:pPr>
            <a:r>
              <a:rPr lang="en" sz="1800"/>
              <a:t>Open source issues? Source code </a:t>
            </a:r>
            <a:r>
              <a:rPr lang="en" sz="1800"/>
              <a:t>available</a:t>
            </a:r>
            <a:endParaRPr sz="1800"/>
          </a:p>
          <a:p>
            <a:pPr indent="-342900" lvl="0" marL="457200" rtl="0" algn="l">
              <a:spcBef>
                <a:spcPts val="0"/>
              </a:spcBef>
              <a:spcAft>
                <a:spcPts val="0"/>
              </a:spcAft>
              <a:buSzPts val="1800"/>
              <a:buChar char="●"/>
            </a:pPr>
            <a:r>
              <a:rPr lang="en" sz="1800"/>
              <a:t>Heavy modification might be needed (if even possible), to have the test be downloaded, or we have to have constant connection</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Overview</a:t>
            </a:r>
            <a:endParaRPr/>
          </a:p>
          <a:p>
            <a:pPr indent="0" lvl="0" marL="0" rtl="0" algn="l">
              <a:spcBef>
                <a:spcPts val="0"/>
              </a:spcBef>
              <a:spcAft>
                <a:spcPts val="0"/>
              </a:spcAft>
              <a:buNone/>
            </a:pPr>
            <a:r>
              <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Tao is an option, but comes with its own challenges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